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0"/>
  </p:notesMasterIdLst>
  <p:handoutMasterIdLst>
    <p:handoutMasterId r:id="rId31"/>
  </p:handoutMasterIdLst>
  <p:sldIdLst>
    <p:sldId id="433" r:id="rId3"/>
    <p:sldId id="434" r:id="rId4"/>
    <p:sldId id="405" r:id="rId5"/>
    <p:sldId id="406" r:id="rId6"/>
    <p:sldId id="407" r:id="rId7"/>
    <p:sldId id="409" r:id="rId8"/>
    <p:sldId id="410" r:id="rId9"/>
    <p:sldId id="411" r:id="rId10"/>
    <p:sldId id="412" r:id="rId11"/>
    <p:sldId id="430" r:id="rId12"/>
    <p:sldId id="431" r:id="rId13"/>
    <p:sldId id="417" r:id="rId14"/>
    <p:sldId id="418" r:id="rId15"/>
    <p:sldId id="419" r:id="rId16"/>
    <p:sldId id="420" r:id="rId17"/>
    <p:sldId id="421" r:id="rId18"/>
    <p:sldId id="422" r:id="rId19"/>
    <p:sldId id="423" r:id="rId20"/>
    <p:sldId id="425" r:id="rId21"/>
    <p:sldId id="426" r:id="rId22"/>
    <p:sldId id="427" r:id="rId23"/>
    <p:sldId id="428" r:id="rId24"/>
    <p:sldId id="436" r:id="rId25"/>
    <p:sldId id="437" r:id="rId26"/>
    <p:sldId id="438" r:id="rId27"/>
    <p:sldId id="404" r:id="rId28"/>
    <p:sldId id="435" r:id="rId2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33"/>
            <p14:sldId id="434"/>
          </p14:sldIdLst>
        </p14:section>
        <p14:section name="Course Overview" id="{62B953B8-B832-47C6-9235-D817D1BAEB4D}">
          <p14:sldIdLst>
            <p14:sldId id="405"/>
            <p14:sldId id="406"/>
            <p14:sldId id="407"/>
            <p14:sldId id="409"/>
            <p14:sldId id="410"/>
            <p14:sldId id="411"/>
            <p14:sldId id="412"/>
            <p14:sldId id="430"/>
            <p14:sldId id="431"/>
            <p14:sldId id="417"/>
            <p14:sldId id="418"/>
            <p14:sldId id="419"/>
            <p14:sldId id="420"/>
            <p14:sldId id="421"/>
            <p14:sldId id="422"/>
            <p14:sldId id="423"/>
            <p14:sldId id="425"/>
            <p14:sldId id="426"/>
            <p14:sldId id="427"/>
            <p14:sldId id="428"/>
          </p14:sldIdLst>
        </p14:section>
        <p14:section name="Conclusion" id="{10E03AB1-9AA8-4E86-9A64-D741901E50A2}">
          <p14:sldIdLst>
            <p14:sldId id="436"/>
            <p14:sldId id="437"/>
            <p14:sldId id="438"/>
            <p14:sldId id="404"/>
            <p14:sldId id="4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BFF"/>
    <a:srgbClr val="005828"/>
    <a:srgbClr val="00B050"/>
    <a:srgbClr val="003760"/>
    <a:srgbClr val="0070C0"/>
    <a:srgbClr val="C6C0AA"/>
    <a:srgbClr val="FFF0D9"/>
    <a:srgbClr val="FFA72A"/>
    <a:srgbClr val="F0F5FA"/>
    <a:srgbClr val="1A8AF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76" autoAdjust="0"/>
    <p:restoredTop sz="94534" autoAdjust="0"/>
  </p:normalViewPr>
  <p:slideViewPr>
    <p:cSldViewPr>
      <p:cViewPr varScale="1">
        <p:scale>
          <a:sx n="86" d="100"/>
          <a:sy n="86" d="100"/>
        </p:scale>
        <p:origin x="31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17-May-18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17-May-18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510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45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24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22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0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403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467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52250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7499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66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17-May-18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-164998" y="916096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448430" y="3248284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262132" y="2455429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3877964" y="2025853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681374" y="1498789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556582" y="2300748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595499" y="1910250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5958093" y="4185177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526053" y="4973072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449873" y="5209304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3816150" y="472110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700448" y="5556898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564931" y="3847302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237387" y="5258002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4972839" y="5461109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288795" y="4785832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148777" y="51921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119223" y="242335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346551" y="143327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655924" y="255875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153803" y="120525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087514" y="4865199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2907153" y="1116639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267918" y="5761976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51226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17-May-18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softuni.bg/courses/databases-sqlsrv" TargetMode="External"/><Relationship Id="rId7" Type="http://schemas.openxmlformats.org/officeDocument/2006/relationships/hyperlink" Target="https://www.facebook.com/groups/SoftUniCsharpDBFundamentalsMay2018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s://softuni.bg/forum/categories/63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sql-server/sql-server-2017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hyperlink" Target="https://www.visualstudio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s://softuni.bg/courses/databases-sqlsrv" TargetMode="External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71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68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70.png"/><Relationship Id="rId5" Type="http://schemas.openxmlformats.org/officeDocument/2006/relationships/image" Target="../media/image67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66.png"/><Relationship Id="rId9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C# Database Fundamentals</a:t>
            </a:r>
            <a:br>
              <a:rPr lang="en-US" dirty="0"/>
            </a:br>
            <a:r>
              <a:rPr lang="en-US" dirty="0"/>
              <a:t>with Microsoft SQL Server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5364524" y="3806198"/>
            <a:ext cx="998991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 DB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1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6767513" y="3124200"/>
            <a:ext cx="4722812" cy="30480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379">
            <a:off x="6536649" y="4133835"/>
            <a:ext cx="3134069" cy="23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7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Boris Kostov</a:t>
            </a:r>
          </a:p>
          <a:p>
            <a:pPr lvl="1"/>
            <a:r>
              <a:rPr lang="en-US" noProof="1"/>
              <a:t>Technical Trainer @ SoftUni</a:t>
            </a:r>
          </a:p>
          <a:p>
            <a:pPr lvl="1"/>
            <a:r>
              <a:rPr lang="en-US" noProof="1"/>
              <a:t>Student @ Sofia University</a:t>
            </a:r>
          </a:p>
          <a:p>
            <a:pPr lvl="2"/>
            <a:r>
              <a:rPr lang="en-US" noProof="1"/>
              <a:t>Information Systems</a:t>
            </a:r>
          </a:p>
          <a:p>
            <a:pPr lvl="1"/>
            <a:r>
              <a:rPr lang="en-US" noProof="1"/>
              <a:t>Interests in C#</a:t>
            </a:r>
          </a:p>
          <a:p>
            <a:pPr lvl="1"/>
            <a:r>
              <a:rPr lang="en-US" noProof="1"/>
              <a:t>Personal Trainer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5C36A1-6526-4E5C-8B1B-AAD40CA5F9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9812" y="1524000"/>
            <a:ext cx="3178171" cy="3810000"/>
          </a:xfrm>
          <a:prstGeom prst="roundRect">
            <a:avLst>
              <a:gd name="adj" fmla="val 11924"/>
            </a:avLst>
          </a:prstGeom>
        </p:spPr>
      </p:pic>
    </p:spTree>
    <p:extLst>
      <p:ext uri="{BB962C8B-B14F-4D97-AF65-F5344CB8AC3E}">
        <p14:creationId xmlns:p14="http://schemas.microsoft.com/office/powerpoint/2010/main" val="1310256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647199" cy="5570355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Stoyan Shopov</a:t>
            </a:r>
          </a:p>
          <a:p>
            <a:pPr lvl="1"/>
            <a:r>
              <a:rPr lang="en-US" noProof="1"/>
              <a:t>Technical Trainer @ SoftUni</a:t>
            </a:r>
          </a:p>
          <a:p>
            <a:pPr lvl="1"/>
            <a:r>
              <a:rPr lang="en-US" noProof="1"/>
              <a:t>ASP.NET Web Developer</a:t>
            </a:r>
          </a:p>
          <a:p>
            <a:pPr lvl="1"/>
            <a:r>
              <a:rPr lang="en-US" noProof="1"/>
              <a:t>Experience with MSSQL, ADO.NET</a:t>
            </a:r>
          </a:p>
          <a:p>
            <a:pPr lvl="1"/>
            <a:r>
              <a:rPr lang="en-US" noProof="1"/>
              <a:t>Interested in self-development and </a:t>
            </a:r>
            <a:br>
              <a:rPr lang="en-US" noProof="1"/>
            </a:br>
            <a:r>
              <a:rPr lang="en-US" noProof="1"/>
              <a:t>business</a:t>
            </a:r>
          </a:p>
          <a:p>
            <a:pPr lvl="1"/>
            <a:r>
              <a:rPr lang="en-US" noProof="1"/>
              <a:t>Mountain lover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35881-9A66-4891-8861-AA9ADCB70C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8412" y="1676400"/>
            <a:ext cx="3505200" cy="3369042"/>
          </a:xfrm>
          <a:prstGeom prst="roundRect">
            <a:avLst>
              <a:gd name="adj" fmla="val 11924"/>
            </a:avLst>
          </a:prstGeom>
        </p:spPr>
      </p:pic>
    </p:spTree>
    <p:extLst>
      <p:ext uri="{BB962C8B-B14F-4D97-AF65-F5344CB8AC3E}">
        <p14:creationId xmlns:p14="http://schemas.microsoft.com/office/powerpoint/2010/main" val="3450926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Database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20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40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0-50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21-May-2018 – 12-Aug-2018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/>
              <a:t>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Database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Mandatory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Final exam – 85%</a:t>
            </a:r>
          </a:p>
          <a:p>
            <a:pPr lvl="1"/>
            <a:r>
              <a:rPr lang="en-US" dirty="0"/>
              <a:t>Exercises &amp; homework – 15%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8084107" y="16698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24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>
              <a:spcBef>
                <a:spcPts val="2400"/>
              </a:spcBef>
            </a:pPr>
            <a:r>
              <a:rPr lang="en-US" dirty="0"/>
              <a:t>Do your homework when it's due!</a:t>
            </a:r>
          </a:p>
          <a:p>
            <a:pPr lvl="1"/>
            <a:r>
              <a:rPr lang="en-US" dirty="0"/>
              <a:t>Assignments pile up quickly</a:t>
            </a:r>
          </a:p>
          <a:p>
            <a:pPr>
              <a:spcBef>
                <a:spcPts val="24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9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924966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https://softuni.bg/courses/databases-sqlsrv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softuni.bg/forum/categories/63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806" y="3337070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5289612"/>
            <a:ext cx="8763000" cy="109483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facebook.com/groups/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SoftUniCsharpDBFundamentalsMay2018/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411" y="5130712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DB Fundamentals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SQL Server &amp; Management Studio</a:t>
            </a:r>
            <a:br>
              <a:rPr lang="en-US" dirty="0"/>
            </a:br>
            <a:r>
              <a:rPr lang="en-US" dirty="0">
                <a:hlinkClick r:id="rId3"/>
              </a:rPr>
              <a:t>https://www.microsoft.com/en-us/sql-server/sql-server-2017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Visual Studio 2017 – </a:t>
            </a:r>
            <a:r>
              <a:rPr lang="en-US" dirty="0">
                <a:hlinkClick r:id="rId4"/>
              </a:rPr>
              <a:t>https://www.visualstudio.com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433" y="4343400"/>
            <a:ext cx="2723321" cy="1663872"/>
          </a:xfrm>
          <a:prstGeom prst="roundRect">
            <a:avLst>
              <a:gd name="adj" fmla="val 2286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869" y="4343400"/>
            <a:ext cx="4350417" cy="16638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71" y="4346620"/>
            <a:ext cx="1660652" cy="166065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https://softuni.bg/courses/databases-sqlsrv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567" y="4608985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260" y="2118450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38" y="2267719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38" y="3770366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479" y="3691174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81" y="2906941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1295400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30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2"/>
            <a:ext cx="5062695" cy="1313474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8464" y="3900303"/>
            <a:ext cx="11062348" cy="1568497"/>
          </a:xfrm>
        </p:spPr>
        <p:txBody>
          <a:bodyPr/>
          <a:lstStyle/>
          <a:p>
            <a:r>
              <a:rPr lang="en-US" dirty="0"/>
              <a:t>DB Fundamentals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204264" y="5602568"/>
            <a:ext cx="9690748" cy="798231"/>
          </a:xfrm>
        </p:spPr>
        <p:txBody>
          <a:bodyPr/>
          <a:lstStyle/>
          <a:p>
            <a:r>
              <a:rPr lang="en-US" dirty="0"/>
              <a:t>Intensive 4 Months Databases Training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693" r="-92671" b="-1"/>
          <a:stretch/>
        </p:blipFill>
        <p:spPr>
          <a:xfrm>
            <a:off x="1903412" y="1447800"/>
            <a:ext cx="8382000" cy="2806797"/>
          </a:xfrm>
          <a:prstGeom prst="roundRect">
            <a:avLst>
              <a:gd name="adj" fmla="val 7269"/>
            </a:avLst>
          </a:prstGeom>
          <a:solidFill>
            <a:schemeClr val="tx1"/>
          </a:solidFill>
        </p:spPr>
      </p:pic>
      <p:sp>
        <p:nvSpPr>
          <p:cNvPr id="4" name="TextBox 3"/>
          <p:cNvSpPr txBox="1"/>
          <p:nvPr/>
        </p:nvSpPr>
        <p:spPr>
          <a:xfrm>
            <a:off x="2589212" y="1524000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Fundamentals</a:t>
            </a:r>
          </a:p>
        </p:txBody>
      </p:sp>
    </p:spTree>
    <p:extLst>
      <p:ext uri="{BB962C8B-B14F-4D97-AF65-F5344CB8AC3E}">
        <p14:creationId xmlns:p14="http://schemas.microsoft.com/office/powerpoint/2010/main" val="251411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months </a:t>
            </a:r>
            <a:r>
              <a:rPr lang="en-US" dirty="0"/>
              <a:t>intensive database development training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times weekly</a:t>
            </a:r>
            <a:r>
              <a:rPr lang="en-US" dirty="0"/>
              <a:t>, lots of live coding, homework and projects</a:t>
            </a:r>
          </a:p>
          <a:p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DB Basics</a:t>
            </a:r>
          </a:p>
          <a:p>
            <a:pPr lvl="1"/>
            <a:r>
              <a:rPr lang="en-US" dirty="0"/>
              <a:t>SQL Server Concepts, SQL &amp; T-SQL, table relationships …</a:t>
            </a:r>
          </a:p>
          <a:p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DB Advanced</a:t>
            </a:r>
          </a:p>
          <a:p>
            <a:pPr lvl="1"/>
            <a:r>
              <a:rPr lang="en-US" dirty="0"/>
              <a:t>ADO.NET, Building an ORM Framework, Entity Framework Core, advanced queries, architecture, working with JSON and XML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Fundamentals Module Goals</a:t>
            </a:r>
          </a:p>
        </p:txBody>
      </p:sp>
    </p:spTree>
    <p:extLst>
      <p:ext uri="{BB962C8B-B14F-4D97-AF65-F5344CB8AC3E}">
        <p14:creationId xmlns:p14="http://schemas.microsoft.com/office/powerpoint/2010/main" val="19583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DB Fundamentals Module – Timeline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7922" y="2876045"/>
            <a:ext cx="2778486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Database</a:t>
            </a:r>
          </a:p>
          <a:p>
            <a:pPr algn="ctr"/>
            <a:r>
              <a:rPr lang="en-US" sz="2200" b="1" dirty="0">
                <a:solidFill>
                  <a:prstClr val="black"/>
                </a:solidFill>
              </a:rPr>
              <a:t>Basics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b="1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21-May-2018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24-Jun-2018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351212" y="2876046"/>
            <a:ext cx="5486400" cy="3143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Database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Advanced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teamwork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7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18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25-Jun-2018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12-Aug-2018</a:t>
            </a:r>
            <a:endParaRPr lang="bg-BG" sz="1800" dirty="0">
              <a:solidFill>
                <a:prstClr val="black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5314" y="1990563"/>
            <a:ext cx="11337898" cy="532600"/>
            <a:chOff x="395314" y="1838163"/>
            <a:chExt cx="9280498" cy="532600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395314" y="2097141"/>
              <a:ext cx="928049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11822" y="1838163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778154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044487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1086978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220444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65310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3937535" y="198229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313823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580156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622647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756113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188771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88885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022318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454975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189064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623633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8882417" y="2876044"/>
            <a:ext cx="2726944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400" dirty="0">
              <a:solidFill>
                <a:prstClr val="black"/>
              </a:solidFill>
            </a:endParaRPr>
          </a:p>
          <a:p>
            <a:r>
              <a:rPr lang="en-US" sz="1600" dirty="0">
                <a:solidFill>
                  <a:prstClr val="black"/>
                </a:solidFill>
              </a:rPr>
              <a:t>2 Exams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Date pending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574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21-May-2018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90800" y="1504890"/>
            <a:ext cx="1471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24-Jun-2018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624216" y="1504890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12-Aug-2018</a:t>
            </a:r>
          </a:p>
        </p:txBody>
      </p:sp>
    </p:spTree>
    <p:extLst>
      <p:ext uri="{BB962C8B-B14F-4D97-AF65-F5344CB8AC3E}">
        <p14:creationId xmlns:p14="http://schemas.microsoft.com/office/powerpoint/2010/main" val="21443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44" grpId="0" animBg="1"/>
      <p:bldP spid="4" grpId="0"/>
      <p:bldP spid="48" grpId="0"/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Database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0" name="Picture Placeholder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16" t="-21824" r="-4532" b="1115"/>
          <a:stretch/>
        </p:blipFill>
        <p:spPr>
          <a:xfrm>
            <a:off x="3733800" y="902146"/>
            <a:ext cx="4646612" cy="3679212"/>
          </a:xfrm>
          <a:prstGeom prst="roundRect">
            <a:avLst>
              <a:gd name="adj" fmla="val 7586"/>
            </a:avLst>
          </a:prstGeom>
          <a:solidFill>
            <a:schemeClr val="tx1"/>
          </a:solidFill>
        </p:spPr>
      </p:pic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1076641" y="1859986"/>
            <a:ext cx="1901667" cy="1901665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08412" y="902146"/>
            <a:ext cx="17716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</a:p>
        </p:txBody>
      </p:sp>
      <p:pic>
        <p:nvPicPr>
          <p:cNvPr id="9" name="Picture 2" descr="http://media.tumblr.com/a1b563bf83b9bb363597c13e76fde1b4/tumblr_inline_mfsrwy0g4r1rxkxb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2018314"/>
            <a:ext cx="1743249" cy="15678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91805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 Basics </a:t>
            </a:r>
            <a:r>
              <a:rPr lang="en-US" dirty="0"/>
              <a:t>course provides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Basic database and query concepts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Establishes fundamentals for further DB trainings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Content: SQL syntax, data types, programmability</a:t>
            </a:r>
          </a:p>
          <a:p>
            <a:pPr>
              <a:lnSpc>
                <a:spcPct val="110000"/>
              </a:lnSpc>
            </a:pPr>
            <a:r>
              <a:rPr lang="en-US" dirty="0"/>
              <a:t>What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covered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Client-side implementations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API Libraries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1026" name="Picture 2" descr="Резултат с изображение за missing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45" y="4148398"/>
            <a:ext cx="1963534" cy="19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media.tumblr.com/a1b563bf83b9bb363597c13e76fde1b4/tumblr_inline_mfsrwy0g4r1rxkxb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1828800"/>
            <a:ext cx="1530338" cy="1376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193" y="1546435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DB intro, data definition and data types</a:t>
            </a:r>
          </a:p>
          <a:p>
            <a:pPr>
              <a:lnSpc>
                <a:spcPct val="100000"/>
              </a:lnSpc>
            </a:pPr>
            <a:r>
              <a:rPr lang="en-US" dirty="0"/>
              <a:t>Basic CRUD, intro to SQL</a:t>
            </a:r>
          </a:p>
          <a:p>
            <a:pPr>
              <a:lnSpc>
                <a:spcPct val="100000"/>
              </a:lnSpc>
            </a:pPr>
            <a:r>
              <a:rPr lang="en-US" dirty="0"/>
              <a:t>Built-in functions with T-SQL</a:t>
            </a:r>
          </a:p>
          <a:p>
            <a:pPr>
              <a:lnSpc>
                <a:spcPct val="100000"/>
              </a:lnSpc>
            </a:pPr>
            <a:r>
              <a:rPr lang="en-US" dirty="0"/>
              <a:t>Data aggregation</a:t>
            </a:r>
          </a:p>
          <a:p>
            <a:pPr>
              <a:lnSpc>
                <a:spcPct val="100000"/>
              </a:lnSpc>
            </a:pPr>
            <a:r>
              <a:rPr lang="en-US" dirty="0"/>
              <a:t>Table relationships</a:t>
            </a:r>
          </a:p>
          <a:p>
            <a:pPr>
              <a:lnSpc>
                <a:spcPct val="100000"/>
              </a:lnSpc>
            </a:pPr>
            <a:r>
              <a:rPr lang="en-US" dirty="0"/>
              <a:t>Subqueries and joins</a:t>
            </a:r>
          </a:p>
          <a:p>
            <a:pPr>
              <a:lnSpc>
                <a:spcPct val="100000"/>
              </a:lnSpc>
            </a:pPr>
            <a:r>
              <a:rPr lang="en-US" dirty="0"/>
              <a:t>Database Programmability</a:t>
            </a:r>
          </a:p>
        </p:txBody>
      </p:sp>
      <p:pic>
        <p:nvPicPr>
          <p:cNvPr id="1026" name="Picture 2" descr="Резултат с изображение за cont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158" y="4195608"/>
            <a:ext cx="1906254" cy="19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media.tumblr.com/a1b563bf83b9bb363597c13e76fde1b4/tumblr_inline_mfsrwy0g4r1rxkxb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1895">
            <a:off x="9754220" y="4620623"/>
            <a:ext cx="1530338" cy="1376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1761</TotalTime>
  <Words>790</Words>
  <Application>Microsoft Office PowerPoint</Application>
  <PresentationFormat>Custom</PresentationFormat>
  <Paragraphs>192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Consolas</vt:lpstr>
      <vt:lpstr>Wingdings</vt:lpstr>
      <vt:lpstr>Wingdings 2</vt:lpstr>
      <vt:lpstr>SoftUni 16x9</vt:lpstr>
      <vt:lpstr>C# Database Fundamentals with Microsoft SQL Server</vt:lpstr>
      <vt:lpstr>Table of Contents</vt:lpstr>
      <vt:lpstr>DB Fundamentals Module @ SoftUni</vt:lpstr>
      <vt:lpstr>DB Fundamentals Module Goals</vt:lpstr>
      <vt:lpstr>DB Fundamentals Module – Timeline</vt:lpstr>
      <vt:lpstr>Database Basics</vt:lpstr>
      <vt:lpstr>Course Objectives</vt:lpstr>
      <vt:lpstr>Course Topics</vt:lpstr>
      <vt:lpstr>The Trainers Team</vt:lpstr>
      <vt:lpstr>Trainers Team</vt:lpstr>
      <vt:lpstr>Trainers Team</vt:lpstr>
      <vt:lpstr>Database Basics</vt:lpstr>
      <vt:lpstr>Training Duration and Schedule</vt:lpstr>
      <vt:lpstr>Why English?</vt:lpstr>
      <vt:lpstr>Your RFID Chip</vt:lpstr>
      <vt:lpstr>Database Basics</vt:lpstr>
      <vt:lpstr>Scoring System for the Course</vt:lpstr>
      <vt:lpstr>Homework Assignments &amp; Exercises</vt:lpstr>
      <vt:lpstr>Resources</vt:lpstr>
      <vt:lpstr>Course Web Site, Forum and FB Group</vt:lpstr>
      <vt:lpstr>The DB Fundamentals Slides and Videos</vt:lpstr>
      <vt:lpstr>Recommended Software</vt:lpstr>
      <vt:lpstr>Course Introduction</vt:lpstr>
      <vt:lpstr>SoftUni Diamond Partners</vt:lpstr>
      <vt:lpstr>SoftUni Diamond Partners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Databases, SQL, programming, SoftUni, Software University, programming, software development, software engineering, course, database systems</cp:keywords>
  <dc:description>Software University Foundation - http://softuni.org</dc:description>
  <cp:lastModifiedBy>Vladimir Damyanovski</cp:lastModifiedBy>
  <cp:revision>84</cp:revision>
  <dcterms:created xsi:type="dcterms:W3CDTF">2014-01-02T17:00:34Z</dcterms:created>
  <dcterms:modified xsi:type="dcterms:W3CDTF">2018-05-18T10:44:55Z</dcterms:modified>
  <cp:category>db;databases;sql;programming;computer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